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75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th-TH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ngsana New" pitchFamily="18" charset="-34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ngsana New" pitchFamily="18" charset="-34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ngsana New" pitchFamily="18" charset="-34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ngsana New" pitchFamily="18" charset="-34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ngsana New" pitchFamily="18" charset="-34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ngsana New" pitchFamily="18" charset="-34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ngsana New" pitchFamily="18" charset="-34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ngsana New" pitchFamily="18" charset="-34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ngsana New" pitchFamily="18" charset="-34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A2701-5609-4A5E-B094-00A72345A285}" type="slidenum">
              <a:rPr lang="th-TH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A2551D-FEA5-42DB-89DD-CA4BCD22BE9A}" type="slidenum">
              <a:rPr lang="th-TH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DA4AE5-E075-483A-B7FB-FC3588618C6D}" type="slidenum">
              <a:rPr lang="th-TH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EBF0D7-6046-4179-8B0E-3E76B67C78C0}" type="slidenum">
              <a:rPr lang="th-TH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940A4-9596-4408-A959-B115DD8A020A}" type="slidenum">
              <a:rPr lang="th-TH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B9FC43-0817-440F-93AA-462550947368}" type="slidenum">
              <a:rPr lang="th-TH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39DF7-C435-465A-8E11-F9FE68824AF0}" type="slidenum">
              <a:rPr lang="th-TH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8F05F9-F208-4498-B7C9-AFC30687756B}" type="slidenum">
              <a:rPr lang="th-TH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17ED34-3EEE-44A5-A54D-A4C784B311C9}" type="slidenum">
              <a:rPr lang="th-TH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CAE126-CC59-40C8-A6C4-854D2AD26E48}" type="slidenum">
              <a:rPr lang="th-TH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39D0D7-51B3-449B-8E84-716D622B503D}" type="slidenum">
              <a:rPr lang="th-TH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คลิกเพื่อแก้ไขลักษณะชื่อเรื่องหลัก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คลิกเพื่อแก้ไขลักษณะข้อความหลัก</a:t>
            </a:r>
          </a:p>
          <a:p>
            <a:pPr lvl="1"/>
            <a:r>
              <a:rPr lang="th-TH" smtClean="0"/>
              <a:t>ระดับสอง</a:t>
            </a:r>
          </a:p>
          <a:p>
            <a:pPr lvl="2"/>
            <a:r>
              <a:rPr lang="th-TH" smtClean="0"/>
              <a:t>ระดับสาม</a:t>
            </a:r>
          </a:p>
          <a:p>
            <a:pPr lvl="3"/>
            <a:r>
              <a:rPr lang="th-TH" smtClean="0"/>
              <a:t>ระดับสี่</a:t>
            </a:r>
          </a:p>
          <a:p>
            <a:pPr lvl="4"/>
            <a:r>
              <a:rPr lang="th-TH" smtClean="0"/>
              <a:t>ระดับห้า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600"/>
            </a:lvl1pPr>
          </a:lstStyle>
          <a:p>
            <a:endParaRPr lang="th-TH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2600"/>
            </a:lvl1pPr>
          </a:lstStyle>
          <a:p>
            <a:endParaRPr lang="th-TH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600"/>
            </a:lvl1pPr>
          </a:lstStyle>
          <a:p>
            <a:fld id="{F7D7C020-2967-46B9-89CE-A9B8D4E5B42A}" type="slidenum">
              <a:rPr lang="th-TH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th-TH" dirty="0"/>
              <a:t>Chapter5:</a:t>
            </a:r>
            <a:r>
              <a:rPr lang="th-TH" dirty="0" err="1"/>
              <a:t>Sound</a:t>
            </a:r>
            <a:r>
              <a:rPr lang="th-TH" dirty="0"/>
              <a:t/>
            </a:r>
            <a:br>
              <a:rPr lang="th-TH" dirty="0"/>
            </a:br>
            <a:r>
              <a:rPr lang="th-TH" dirty="0"/>
              <a:t>(เสียง</a:t>
            </a:r>
            <a:r>
              <a:rPr lang="en-US" dirty="0"/>
              <a:t>)</a:t>
            </a:r>
            <a:endParaRPr lang="th-TH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Importing Sound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3733800" cy="4114800"/>
          </a:xfrm>
        </p:spPr>
        <p:txBody>
          <a:bodyPr/>
          <a:lstStyle/>
          <a:p>
            <a:r>
              <a:rPr lang="th-TH"/>
              <a:t>เป็นการนำเข้าเสียง เพื่อให้ง่ายต่อการจัดการเสียงมากขึ้น</a:t>
            </a:r>
          </a:p>
          <a:p>
            <a:r>
              <a:rPr lang="th-TH"/>
              <a:t>การนำเข้าเสียงจะนำเข้าจากแผ่น </a:t>
            </a:r>
            <a:r>
              <a:rPr lang="en-US"/>
              <a:t>CD Audio</a:t>
            </a:r>
            <a:r>
              <a:rPr lang="th-TH"/>
              <a:t> และใช้ซอฟต์แวร์ที่เหมาะสมร่วมกันเช่น</a:t>
            </a:r>
            <a:r>
              <a:rPr lang="en-US"/>
              <a:t> Program Quick Time ,Windows Media Player</a:t>
            </a:r>
          </a:p>
          <a:p>
            <a:endParaRPr lang="th-TH"/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1905000"/>
            <a:ext cx="42672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Editing and Effect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th-TH"/>
              <a:t>เป็นการแก้ไขและตัดต่อเสียง ปรับแต่งเสียง</a:t>
            </a:r>
          </a:p>
          <a:p>
            <a:r>
              <a:rPr lang="th-TH"/>
              <a:t>สิ่งสำคัญคือจัดสรรเวลาให้เสียงแสดงผลให้ตรงกับองค์ประกอบโปรแกรมที่ช่วยเช่น </a:t>
            </a:r>
            <a:r>
              <a:rPr lang="en-US"/>
              <a:t>Audio Edit</a:t>
            </a:r>
            <a:endParaRPr lang="th-TH"/>
          </a:p>
          <a:p>
            <a:endParaRPr lang="th-TH"/>
          </a:p>
          <a:p>
            <a:endParaRPr lang="th-TH"/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14800" y="3810000"/>
            <a:ext cx="4038600" cy="256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3886200"/>
            <a:ext cx="3324225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Digital Audio File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/>
              <a:t>แฟ้มข้อมูลเสียงจะมีการจัดเก็บแบบตรงไปตรงมา คือไม่ว่าจะบันทึกเสียงจากแหล่งใด แฟ้มข้อมูลก็จะทำการบันทึกเป็นสื่อดิจิตอล</a:t>
            </a:r>
          </a:p>
          <a:p>
            <a:r>
              <a:rPr lang="th-TH"/>
              <a:t>การบันทึกแต่ละครั้งก็จะใช้อุปกรณ์เพียงชนิดเดียว</a:t>
            </a:r>
          </a:p>
          <a:p>
            <a:r>
              <a:rPr lang="th-TH"/>
              <a:t>ต้องเตรียม</a:t>
            </a:r>
            <a:r>
              <a:rPr lang="en-US"/>
              <a:t> RAM</a:t>
            </a:r>
            <a:r>
              <a:rPr lang="th-TH"/>
              <a:t> และ </a:t>
            </a:r>
            <a:r>
              <a:rPr lang="en-US"/>
              <a:t>HDD</a:t>
            </a:r>
            <a:r>
              <a:rPr lang="th-TH"/>
              <a:t> รองรับให้เหมาะสมกับคุณภาพเสียงที่ต้องการ</a:t>
            </a:r>
          </a:p>
          <a:p>
            <a:r>
              <a:rPr lang="th-TH"/>
              <a:t>มีมาตรการป้องกันการรบกวน</a:t>
            </a:r>
          </a:p>
          <a:p>
            <a:endParaRPr lang="th-TH"/>
          </a:p>
          <a:p>
            <a:endParaRPr lang="th-TH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Size &amp; Quality</a:t>
            </a:r>
            <a:endParaRPr lang="th-TH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/>
              <a:t>ยิ่ง </a:t>
            </a:r>
            <a:r>
              <a:rPr lang="en-US"/>
              <a:t>Sampling Rate </a:t>
            </a:r>
            <a:r>
              <a:rPr lang="th-TH"/>
              <a:t>สูงความถูกต้องของเสียงที่บันทึกก็จะสูงตาม</a:t>
            </a:r>
          </a:p>
          <a:p>
            <a:r>
              <a:rPr lang="th-TH"/>
              <a:t>คุณภาพเสียงดีเท่าไหร่ๆไฟล์ก็ใหญ่ไปด้วย</a:t>
            </a:r>
          </a:p>
          <a:p>
            <a:r>
              <a:rPr lang="th-TH"/>
              <a:t>เสียงแบบ</a:t>
            </a:r>
            <a:r>
              <a:rPr lang="en-US"/>
              <a:t> Stereo </a:t>
            </a:r>
            <a:r>
              <a:rPr lang="th-TH"/>
              <a:t>ทำให้เสียงดูสมจริงมากขึ้น ส่วนเสียงแบบ</a:t>
            </a:r>
            <a:r>
              <a:rPr lang="en-US"/>
              <a:t> Mono</a:t>
            </a:r>
            <a:r>
              <a:rPr lang="th-TH"/>
              <a:t> ทำให้เสียงสูญเสียความสมจริง แต่ขนาดไฟล์แตกต่างกัน แม้ใช้ระยะเวลาเท่ากัน</a:t>
            </a:r>
          </a:p>
          <a:p>
            <a:endParaRPr lang="th-TH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Stereo &amp; Mono</a:t>
            </a:r>
            <a:endParaRPr lang="th-TH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752600"/>
            <a:ext cx="7239000" cy="990600"/>
          </a:xfrm>
          <a:solidFill>
            <a:schemeClr val="hlink"/>
          </a:solidFill>
        </p:spPr>
        <p:txBody>
          <a:bodyPr/>
          <a:lstStyle/>
          <a:p>
            <a:r>
              <a:rPr lang="th-TH"/>
              <a:t>Stereo</a:t>
            </a:r>
          </a:p>
          <a:p>
            <a:pPr lvl="1"/>
            <a:r>
              <a:rPr lang="th-TH"/>
              <a:t>Sampling rate * </a:t>
            </a:r>
            <a:r>
              <a:rPr lang="en-US"/>
              <a:t>Recorded time*(Sampling Size/8)*2</a:t>
            </a:r>
            <a:endParaRPr lang="th-TH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990600" y="2895600"/>
            <a:ext cx="7239000" cy="990600"/>
          </a:xfrm>
          <a:solidFill>
            <a:srgbClr val="FFFF99"/>
          </a:solidFill>
        </p:spPr>
        <p:txBody>
          <a:bodyPr/>
          <a:lstStyle/>
          <a:p>
            <a:r>
              <a:rPr lang="th-TH"/>
              <a:t>Mono</a:t>
            </a:r>
          </a:p>
          <a:p>
            <a:pPr lvl="1"/>
            <a:r>
              <a:rPr lang="th-TH"/>
              <a:t>Sampling rate * </a:t>
            </a:r>
            <a:r>
              <a:rPr lang="en-US"/>
              <a:t>Recorded time*(Sampling Size/8)*1</a:t>
            </a:r>
            <a:endParaRPr lang="th-TH"/>
          </a:p>
          <a:p>
            <a:pPr lvl="1"/>
            <a:endParaRPr lang="th-TH"/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457200" y="4191000"/>
            <a:ext cx="8358188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/>
              <a:t>เช่น บันทึกเสียงแบบ </a:t>
            </a:r>
            <a:r>
              <a:rPr lang="en-US"/>
              <a:t>Mono </a:t>
            </a:r>
            <a:r>
              <a:rPr lang="th-TH"/>
              <a:t>นาน 10</a:t>
            </a:r>
            <a:r>
              <a:rPr lang="en-US"/>
              <a:t> s </a:t>
            </a:r>
            <a:r>
              <a:rPr lang="th-TH"/>
              <a:t>ที่ </a:t>
            </a:r>
            <a:r>
              <a:rPr lang="en-US"/>
              <a:t>Sampling Rate 22.05 KHz,Sampling Size 8 bit</a:t>
            </a:r>
          </a:p>
          <a:p>
            <a:r>
              <a:rPr lang="th-TH"/>
              <a:t>จะคำนวนได้ดังนี้</a:t>
            </a:r>
          </a:p>
          <a:p>
            <a:r>
              <a:rPr lang="th-TH"/>
              <a:t>	Mono = 22050*10*8/8*1</a:t>
            </a:r>
            <a:r>
              <a:rPr lang="en-US"/>
              <a:t>=220,500 byte</a:t>
            </a:r>
          </a:p>
          <a:p>
            <a:r>
              <a:rPr lang="en-US"/>
              <a:t>	Stereo = </a:t>
            </a:r>
            <a:r>
              <a:rPr lang="th-TH"/>
              <a:t>22050*10*16/8*2</a:t>
            </a:r>
            <a:r>
              <a:rPr lang="en-US"/>
              <a:t>=1,764,000 byte</a:t>
            </a:r>
          </a:p>
          <a:p>
            <a:endParaRPr lang="th-TH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8234363" cy="1243013"/>
          </a:xfrm>
        </p:spPr>
        <p:txBody>
          <a:bodyPr/>
          <a:lstStyle/>
          <a:p>
            <a:r>
              <a:rPr lang="th-TH"/>
              <a:t>Sound Compression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781800" cy="1905000"/>
          </a:xfrm>
        </p:spPr>
        <p:txBody>
          <a:bodyPr/>
          <a:lstStyle/>
          <a:p>
            <a:r>
              <a:rPr lang="th-TH"/>
              <a:t>เป็นการบีบอัดไฟล์ก่อนการจัดเก็บเสียง เพื่อให้ประหยัดพื้นที่ในการจัดเก็บรวมทั้งช่วยให้การแสดงเสียงทำได้รวดเร็ว มาตราฐานที่ได้รับความนิยมคือ </a:t>
            </a:r>
            <a:r>
              <a:rPr lang="en-US"/>
              <a:t>MPEG</a:t>
            </a:r>
            <a:endParaRPr lang="th-TH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MPEG-1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/>
              <a:t>เป็นเทคโนโลยีการบีบอัดข้อมูลเสียง</a:t>
            </a:r>
          </a:p>
          <a:p>
            <a:r>
              <a:rPr lang="th-TH"/>
              <a:t>รูปแบบที่นิยมคือ </a:t>
            </a:r>
            <a:r>
              <a:rPr lang="en-US"/>
              <a:t>MP3 (MPEG-1 Layer 3) </a:t>
            </a:r>
            <a:r>
              <a:rPr lang="th-TH"/>
              <a:t>อัตราการบีย 10</a:t>
            </a:r>
            <a:r>
              <a:rPr lang="en-US"/>
              <a:t>:</a:t>
            </a:r>
            <a:r>
              <a:rPr lang="th-TH"/>
              <a:t>1</a:t>
            </a:r>
          </a:p>
          <a:p>
            <a:r>
              <a:rPr lang="th-TH"/>
              <a:t>ข้อเสียคุณภาพการแสดงผลอาจไม่ดีมากนัก</a:t>
            </a:r>
          </a:p>
          <a:p>
            <a:endParaRPr lang="th-TH"/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3962400"/>
            <a:ext cx="260985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4419600"/>
            <a:ext cx="2190750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MACE</a:t>
            </a:r>
            <a:endParaRPr lang="th-TH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/>
              <a:t>เป็นเทคโนโลยีที่ทำงานได้เฉพาะบนเครื่องแมคอินทอช</a:t>
            </a:r>
          </a:p>
          <a:p>
            <a:r>
              <a:rPr lang="th-TH"/>
              <a:t>สามารถบีบอัดและขยายข้อมูลให้มีขนาดเท่าเดิม</a:t>
            </a:r>
          </a:p>
          <a:p>
            <a:r>
              <a:rPr lang="th-TH"/>
              <a:t>ใช้ได้เฉพาะข้อมูลเสียง</a:t>
            </a:r>
            <a:r>
              <a:rPr lang="en-US"/>
              <a:t> 8 </a:t>
            </a:r>
            <a:r>
              <a:rPr lang="th-TH"/>
              <a:t>บิต</a:t>
            </a:r>
            <a:r>
              <a:rPr lang="en-US"/>
              <a:t> </a:t>
            </a:r>
          </a:p>
          <a:p>
            <a:r>
              <a:rPr lang="th-TH"/>
              <a:t>อัตราการบีบ </a:t>
            </a:r>
            <a:r>
              <a:rPr lang="en-US"/>
              <a:t>3:1 </a:t>
            </a:r>
            <a:r>
              <a:rPr lang="th-TH"/>
              <a:t>หรือ </a:t>
            </a:r>
            <a:r>
              <a:rPr lang="en-US"/>
              <a:t>6:1</a:t>
            </a:r>
          </a:p>
          <a:p>
            <a:r>
              <a:rPr lang="th-TH"/>
              <a:t>คุณภาพเสียงไม่ดีเท่าที่ควร</a:t>
            </a:r>
          </a:p>
          <a:p>
            <a:endParaRPr lang="th-TH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A-law</a:t>
            </a:r>
            <a:endParaRPr lang="th-TH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295400"/>
          </a:xfrm>
        </p:spPr>
        <p:txBody>
          <a:bodyPr/>
          <a:lstStyle/>
          <a:p>
            <a:r>
              <a:rPr lang="th-TH"/>
              <a:t>บีบอัดข้อมูลได้ 16 บิต</a:t>
            </a:r>
          </a:p>
          <a:p>
            <a:r>
              <a:rPr lang="th-TH"/>
              <a:t>อัตราการบีบอัด 2</a:t>
            </a:r>
            <a:r>
              <a:rPr lang="en-US"/>
              <a:t>:1</a:t>
            </a:r>
            <a:endParaRPr lang="th-TH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09600" y="3352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400">
                <a:solidFill>
                  <a:schemeClr val="tx2"/>
                </a:solidFill>
              </a:rPr>
              <a:t>ADPCM</a:t>
            </a:r>
            <a:endParaRPr lang="th-TH" sz="4400">
              <a:solidFill>
                <a:schemeClr val="tx2"/>
              </a:solidFill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609600" y="4724400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th-TH" sz="3200"/>
              <a:t>บีบอัดข้อมูลได้ 8 บิต หรือ 16 บิต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th-TH" sz="3200"/>
              <a:t>อัตราการบีบอัด 2</a:t>
            </a:r>
            <a:r>
              <a:rPr lang="en-US" sz="3200"/>
              <a:t>:1</a:t>
            </a:r>
            <a:endParaRPr lang="th-TH" sz="32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Adding sound to multimedia project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/>
              <a:t>ตัดสินใจว่าจะใช้เสียงชนิดใดกับมัลติมีเดียที่ออกแบบ</a:t>
            </a:r>
          </a:p>
          <a:p>
            <a:r>
              <a:rPr lang="th-TH"/>
              <a:t>ตัดสินใจจะใช้เสียง แบบ</a:t>
            </a:r>
            <a:r>
              <a:rPr lang="en-US"/>
              <a:t> MIDI </a:t>
            </a:r>
            <a:r>
              <a:rPr lang="th-TH"/>
              <a:t>หรือ</a:t>
            </a:r>
            <a:r>
              <a:rPr lang="en-US"/>
              <a:t> Digital</a:t>
            </a:r>
            <a:r>
              <a:rPr lang="th-TH"/>
              <a:t> ที่ไหนเมื่อไหร่</a:t>
            </a:r>
          </a:p>
          <a:p>
            <a:r>
              <a:rPr lang="th-TH"/>
              <a:t>พิจารณาว่าจะสร้างข้อมูลเสียงหรือซื้อสำเร็จรูปมาใช้งาน</a:t>
            </a:r>
          </a:p>
          <a:p>
            <a:r>
              <a:rPr lang="th-TH"/>
              <a:t>นำข้อมูลเสียงมาทำงการปรับแต่งให้เหมาะสมกับมัลติมีเดียที่ออกแบบ แล้วนำมารวมเข้ากับมัลติมีเดีย</a:t>
            </a:r>
          </a:p>
          <a:p>
            <a:r>
              <a:rPr lang="th-TH"/>
              <a:t>ทดสอบความสัมพันธ์กับภาพในมัลติมีเดียที่ผลิตขึ้น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Intro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/>
              <a:t>เป็นปัจจัยที่นำมาใช้ในงานด้านมัลติมีเดีย</a:t>
            </a:r>
          </a:p>
          <a:p>
            <a:r>
              <a:rPr lang="th-TH"/>
              <a:t>นำเสนอในรูปแบบเสียงดนตรี เสียงระทึกใจ เสียงเรียนแบบธรรมชาติ</a:t>
            </a:r>
          </a:p>
          <a:p>
            <a:r>
              <a:rPr lang="th-TH"/>
              <a:t>เสียงสามารถสร้างบรรยากาศความรักความสุขได้</a:t>
            </a:r>
          </a:p>
          <a:p>
            <a:r>
              <a:rPr lang="th-TH"/>
              <a:t>การเลือกใช้เสียงมาประกอบเป็นสิ่งจำเป็น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Sound on Network</a:t>
            </a:r>
            <a:endParaRPr lang="th-TH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/>
              <a:t>Downloa</a:t>
            </a:r>
            <a:r>
              <a:rPr lang="en-US"/>
              <a:t>d</a:t>
            </a:r>
            <a:endParaRPr lang="th-TH"/>
          </a:p>
          <a:p>
            <a:r>
              <a:rPr lang="th-TH"/>
              <a:t>Streaming</a:t>
            </a:r>
          </a:p>
          <a:p>
            <a:pPr lvl="1"/>
            <a:r>
              <a:rPr lang="th-TH"/>
              <a:t>แสดงเสียงขณะใช้งานบนระบบเครือข่าย</a:t>
            </a:r>
          </a:p>
          <a:p>
            <a:pPr lvl="1"/>
            <a:r>
              <a:rPr lang="th-TH"/>
              <a:t>คุณภาพเสียงจะขึ้นอยู่กับอุปกรณ์เชื่อมต่อเครือข่าย</a:t>
            </a:r>
          </a:p>
          <a:p>
            <a:r>
              <a:rPr lang="th-TH"/>
              <a:t>ไฟล์ที่นิยมนำมาใช้กันคือ </a:t>
            </a:r>
            <a:r>
              <a:rPr lang="en-US"/>
              <a:t>AU,WAV,MIDI,MPEG,MP3</a:t>
            </a:r>
            <a:endParaRPr lang="th-TH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เรื่องทั่วไปของเสียง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th-TH"/>
              <a:t>เสียงที่ได้ยินเกิดจากการเดินทางของเสียงผ่านตัวกลาง</a:t>
            </a:r>
          </a:p>
          <a:p>
            <a:r>
              <a:rPr lang="th-TH"/>
              <a:t>คลื่นเสียงจะเปลี่ยนไปตามขนาด</a:t>
            </a:r>
            <a:r>
              <a:rPr lang="en-US"/>
              <a:t>(Amplitude)</a:t>
            </a:r>
            <a:r>
              <a:rPr lang="th-TH"/>
              <a:t>หรือความถี่</a:t>
            </a:r>
            <a:r>
              <a:rPr lang="en-US"/>
              <a:t>(Frequency)</a:t>
            </a:r>
            <a:r>
              <a:rPr lang="th-TH"/>
              <a:t>ของการสั่นสะเทือนตามระยะเวลา</a:t>
            </a:r>
          </a:p>
          <a:p>
            <a:r>
              <a:rPr lang="th-TH"/>
              <a:t>หน่วยวัด</a:t>
            </a:r>
          </a:p>
          <a:p>
            <a:pPr lvl="1"/>
            <a:r>
              <a:rPr lang="en-US"/>
              <a:t>ใช้วัดความดังเรียกว่า “เดซิเบล”</a:t>
            </a:r>
          </a:p>
          <a:p>
            <a:pPr lvl="1"/>
            <a:r>
              <a:rPr lang="th-TH"/>
              <a:t>ใช้วัดความความถี่เรียกวา </a:t>
            </a:r>
            <a:r>
              <a:rPr lang="en-US"/>
              <a:t>“</a:t>
            </a:r>
            <a:r>
              <a:rPr lang="th-TH"/>
              <a:t>เฮิรตซ์</a:t>
            </a:r>
            <a:r>
              <a:rPr lang="en-US"/>
              <a:t>”</a:t>
            </a:r>
          </a:p>
          <a:p>
            <a:r>
              <a:rPr lang="th-TH"/>
              <a:t>เทคโนโลยีเสียงที่นำมาใช้ในงาน</a:t>
            </a:r>
            <a:r>
              <a:rPr lang="en-US"/>
              <a:t> Multimedia</a:t>
            </a:r>
            <a:r>
              <a:rPr lang="th-TH"/>
              <a:t>คือ </a:t>
            </a:r>
            <a:r>
              <a:rPr lang="en-US"/>
              <a:t>MIDI </a:t>
            </a:r>
            <a:r>
              <a:rPr lang="th-TH"/>
              <a:t>และ</a:t>
            </a:r>
            <a:r>
              <a:rPr lang="en-US"/>
              <a:t> Digital</a:t>
            </a:r>
            <a:endParaRPr lang="th-TH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MIDI:Musical Instrument Digital Interface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/>
              <a:t>มาตรฐานด้านเสียงตั้งแต่ปี </a:t>
            </a:r>
            <a:r>
              <a:rPr lang="en-US"/>
              <a:t>1980</a:t>
            </a:r>
            <a:endParaRPr lang="th-TH"/>
          </a:p>
          <a:p>
            <a:r>
              <a:rPr lang="th-TH"/>
              <a:t>เป็นข้อมูลที่แสดงถึงลักษณะเสียงที่แทนเครื่องดนตรีชนิดต่างๆ</a:t>
            </a:r>
          </a:p>
          <a:p>
            <a:r>
              <a:rPr lang="th-TH"/>
              <a:t>เสียงจาก</a:t>
            </a:r>
            <a:r>
              <a:rPr lang="en-US"/>
              <a:t> MIDI</a:t>
            </a:r>
            <a:r>
              <a:rPr lang="th-TH"/>
              <a:t> ไม่เหมือนเครื่องดนตรีจริงๆ</a:t>
            </a:r>
          </a:p>
          <a:p>
            <a:r>
              <a:rPr lang="th-TH"/>
              <a:t>สร้างเสียงตามตัวโน้ต เสมือนเล่นเครื่องดนตรีชนิดนั้นเลย</a:t>
            </a:r>
          </a:p>
          <a:p>
            <a:r>
              <a:rPr lang="th-TH"/>
              <a:t>เครื่องมือที่ใช้เล่นเสียงเพลง</a:t>
            </a:r>
            <a:r>
              <a:rPr lang="en-US"/>
              <a:t> MIDI</a:t>
            </a:r>
            <a:r>
              <a:rPr lang="th-TH"/>
              <a:t> จะมีผลต่อคุณภาพเสียงที่ได้</a:t>
            </a:r>
          </a:p>
          <a:p>
            <a:r>
              <a:rPr lang="en-US"/>
              <a:t>MIDI</a:t>
            </a:r>
            <a:r>
              <a:rPr lang="th-TH"/>
              <a:t> จำเป็นต้องมีการปรับแต่งเสียงให้ไพเราะ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MIDI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438400"/>
            <a:ext cx="3810000" cy="3657600"/>
          </a:xfrm>
          <a:solidFill>
            <a:srgbClr val="FFFF99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th-TH"/>
              <a:t>ไฟล์มีขนาดเล็ก</a:t>
            </a:r>
          </a:p>
          <a:p>
            <a:r>
              <a:rPr lang="th-TH"/>
              <a:t>ไม่จำเป็นใช้เครื่องดนตรีจริง</a:t>
            </a:r>
          </a:p>
          <a:p>
            <a:r>
              <a:rPr lang="th-TH"/>
              <a:t>ใช้หน่วยความจำน้อย</a:t>
            </a:r>
          </a:p>
          <a:p>
            <a:r>
              <a:rPr lang="th-TH"/>
              <a:t>ประพื้นที่ใน</a:t>
            </a:r>
            <a:r>
              <a:rPr lang="en-US"/>
              <a:t> HDD</a:t>
            </a:r>
          </a:p>
          <a:p>
            <a:r>
              <a:rPr lang="th-TH"/>
              <a:t>เหมาะกับงานบนเครือข่าย</a:t>
            </a:r>
          </a:p>
          <a:p>
            <a:r>
              <a:rPr lang="th-TH"/>
              <a:t>ง่ายต่อการแก้ไขปรับปรุง</a:t>
            </a:r>
          </a:p>
          <a:p>
            <a:endParaRPr lang="th-TH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438400"/>
            <a:ext cx="3810000" cy="3657600"/>
          </a:xfrm>
          <a:solidFill>
            <a:srgbClr val="FFFF99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th-TH"/>
              <a:t>แสดงเสียงได้แค่ดนตรีบรรเลง</a:t>
            </a:r>
          </a:p>
          <a:p>
            <a:r>
              <a:rPr lang="th-TH"/>
              <a:t>อุปกรณ์ที่ใช้สร้างเสียงมีราคาแพง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584325" y="1677988"/>
            <a:ext cx="608013" cy="519112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>
            <a:spAutoFit/>
            <a:flatTx/>
          </a:bodyPr>
          <a:lstStyle/>
          <a:p>
            <a:r>
              <a:rPr lang="th-TH"/>
              <a:t>ข้อดี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6019800" y="1676400"/>
            <a:ext cx="804863" cy="51911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>
            <a:spAutoFit/>
            <a:flatTx/>
          </a:bodyPr>
          <a:lstStyle/>
          <a:p>
            <a:r>
              <a:rPr lang="th-TH"/>
              <a:t>ข้อเสีย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Digital Audio</a:t>
            </a:r>
            <a:endParaRPr lang="th-TH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001000" cy="4114800"/>
          </a:xfrm>
        </p:spPr>
        <p:txBody>
          <a:bodyPr/>
          <a:lstStyle/>
          <a:p>
            <a:r>
              <a:rPr lang="th-TH"/>
              <a:t>เสียงที่มาจากไมโครโฟน เครื่องสังเคราะห์เสียง เครื่องเล่นเทป เสียงต่างจากธรรมชาติ หรือที่สร้างขึ้น</a:t>
            </a:r>
          </a:p>
          <a:p>
            <a:r>
              <a:rPr lang="th-TH"/>
              <a:t>นำข้อมูลที่ได้มาแปลงเป็นสัญญาณดิจดตอล</a:t>
            </a:r>
          </a:p>
          <a:p>
            <a:r>
              <a:rPr lang="th-TH"/>
              <a:t>ข้อมูลจะถูกสุ่มมาในรูปแบบ</a:t>
            </a:r>
            <a:r>
              <a:rPr lang="en-US"/>
              <a:t> Bit</a:t>
            </a:r>
            <a:r>
              <a:rPr lang="th-TH"/>
              <a:t> หรือ</a:t>
            </a:r>
            <a:r>
              <a:rPr lang="en-US"/>
              <a:t> Byte </a:t>
            </a:r>
            <a:r>
              <a:rPr lang="th-TH"/>
              <a:t>เรียกอัตราการสุ่มว่า</a:t>
            </a:r>
            <a:r>
              <a:rPr lang="en-US"/>
              <a:t> “</a:t>
            </a:r>
            <a:r>
              <a:rPr lang="th-TH"/>
              <a:t>Sampling Rate</a:t>
            </a:r>
            <a:r>
              <a:rPr lang="en-US"/>
              <a:t>” และข้อมูลที่ได้เรียกว่า “Sampling Size”</a:t>
            </a:r>
          </a:p>
          <a:p>
            <a:r>
              <a:rPr lang="th-TH"/>
              <a:t>เสียงแบบนี้มีขนาดข้อมูลใหญ่ ใช้ทรัพยากรมากกว่า</a:t>
            </a:r>
          </a:p>
          <a:p>
            <a:endParaRPr lang="th-TH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Digital Audio </a:t>
            </a:r>
            <a:endParaRPr lang="th-TH"/>
          </a:p>
        </p:txBody>
      </p:sp>
      <p:graphicFrame>
        <p:nvGraphicFramePr>
          <p:cNvPr id="24579" name="Object 1027"/>
          <p:cNvGraphicFramePr>
            <a:graphicFrameLocks noChangeAspect="1"/>
          </p:cNvGraphicFramePr>
          <p:nvPr/>
        </p:nvGraphicFramePr>
        <p:xfrm>
          <a:off x="762000" y="2057400"/>
          <a:ext cx="7772400" cy="4430713"/>
        </p:xfrm>
        <a:graphic>
          <a:graphicData uri="http://schemas.openxmlformats.org/presentationml/2006/ole">
            <p:oleObj spid="_x0000_s24579" name="Bitmap Image" r:id="rId3" imgW="3772427" imgH="2409524" progId="Paint.Picture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/>
          <a:p>
            <a:r>
              <a:rPr lang="en-US"/>
              <a:t>Processing Sound</a:t>
            </a:r>
            <a:endParaRPr lang="th-TH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057400"/>
            <a:ext cx="6248400" cy="4343400"/>
          </a:xfrm>
          <a:solidFill>
            <a:srgbClr val="FFFF99"/>
          </a:solidFill>
        </p:spPr>
        <p:txBody>
          <a:bodyPr/>
          <a:lstStyle/>
          <a:p>
            <a:r>
              <a:rPr lang="th-TH"/>
              <a:t>เป็นกระบวนการต่างๆที่นำไฟล์เสียงเข้าสู่โปรแกรมสำหรับการสร้างหรือแก้ไขเสียง และทำการทดสอบเสียงที่สร้างขึ้นก่อนนำไปใช้งาน มี 3 แบบ</a:t>
            </a:r>
          </a:p>
          <a:p>
            <a:r>
              <a:rPr lang="th-TH" i="1"/>
              <a:t>1.การบันทึก</a:t>
            </a:r>
            <a:r>
              <a:rPr lang="en-US" i="1"/>
              <a:t>(Recording)</a:t>
            </a:r>
            <a:endParaRPr lang="th-TH" i="1"/>
          </a:p>
          <a:p>
            <a:r>
              <a:rPr lang="th-TH" i="1"/>
              <a:t>2.การนำเข้าข้อมูลเสียง(Importing)</a:t>
            </a:r>
          </a:p>
          <a:p>
            <a:r>
              <a:rPr lang="th-TH" i="1"/>
              <a:t>3.การแก้ไขและเพิ่มเทคนิคพิเศษ(Edit and Effect)</a:t>
            </a:r>
          </a:p>
          <a:p>
            <a:r>
              <a:rPr lang="th-TH" i="1"/>
              <a:t>4.การจัดเก็บ(Digital audio file)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Recording Sound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/>
              <a:t>ขึ้นอยู่กับผู้ใช้ต้องการคุณภาพและมาตราฐานเสียงอย่างไร</a:t>
            </a:r>
          </a:p>
          <a:p>
            <a:pPr lvl="1"/>
            <a:r>
              <a:rPr lang="th-TH"/>
              <a:t>ถ้าอยากได้เสียงดี ต้องใช้โปรแกรมนำเข้าและแสดงผลได้ดี รวมทั้ง</a:t>
            </a:r>
            <a:r>
              <a:rPr lang="en-US"/>
              <a:t> Hardware</a:t>
            </a:r>
            <a:r>
              <a:rPr lang="th-TH"/>
              <a:t> ที่มีประสิทธิภาพ แต่มีค่าใช้จ่ายสูง</a:t>
            </a:r>
          </a:p>
          <a:p>
            <a:r>
              <a:rPr lang="th-TH"/>
              <a:t>เสียงที่ทำงานผ่านคอมพิวเตอร์มีสัญญาณดิจิจอลอยู่ 2 แบบ</a:t>
            </a:r>
          </a:p>
          <a:p>
            <a:pPr lvl="1"/>
            <a:r>
              <a:rPr lang="en-US"/>
              <a:t>Synthesize sound</a:t>
            </a:r>
          </a:p>
          <a:p>
            <a:pPr lvl="2"/>
            <a:r>
              <a:rPr lang="th-TH"/>
              <a:t>เป็นเสียงจากตัววิเคาระห์เสียงเช่น</a:t>
            </a:r>
            <a:r>
              <a:rPr lang="en-US"/>
              <a:t> MIDI</a:t>
            </a:r>
          </a:p>
          <a:p>
            <a:pPr lvl="1"/>
            <a:r>
              <a:rPr lang="en-US"/>
              <a:t>Sound data</a:t>
            </a:r>
          </a:p>
          <a:p>
            <a:pPr lvl="2"/>
            <a:r>
              <a:rPr lang="th-TH"/>
              <a:t>เป็นเสียงที่ได้จาการแปลงสัญญาณ</a:t>
            </a:r>
            <a:r>
              <a:rPr lang="en-US"/>
              <a:t> Analog </a:t>
            </a:r>
            <a:r>
              <a:rPr lang="th-TH"/>
              <a:t>เป็น</a:t>
            </a:r>
            <a:r>
              <a:rPr lang="en-US"/>
              <a:t> Digital</a:t>
            </a:r>
            <a:endParaRPr lang="th-TH"/>
          </a:p>
          <a:p>
            <a:pPr lvl="1"/>
            <a:endParaRPr lang="th-TH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CC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ngsana New"/>
        <a:ea typeface=""/>
        <a:cs typeface=""/>
      </a:majorFont>
      <a:minorFont>
        <a:latin typeface="Angsana Ne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ngsana New" pitchFamily="18" charset="-34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862</Words>
  <Application>Microsoft PowerPoint</Application>
  <PresentationFormat>On-screen Show (4:3)</PresentationFormat>
  <Paragraphs>105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Angsana New</vt:lpstr>
      <vt:lpstr>Office Theme</vt:lpstr>
      <vt:lpstr>Bitmap Image</vt:lpstr>
      <vt:lpstr>Chapter5:Sound (เสียง)</vt:lpstr>
      <vt:lpstr>Intro</vt:lpstr>
      <vt:lpstr>เรื่องทั่วไปของเสียง</vt:lpstr>
      <vt:lpstr>MIDI:Musical Instrument Digital Interface</vt:lpstr>
      <vt:lpstr>MIDI</vt:lpstr>
      <vt:lpstr>Digital Audio</vt:lpstr>
      <vt:lpstr>Digital Audio </vt:lpstr>
      <vt:lpstr>Processing Sound</vt:lpstr>
      <vt:lpstr>Recording Sound</vt:lpstr>
      <vt:lpstr>Importing Sound</vt:lpstr>
      <vt:lpstr>Editing and Effect</vt:lpstr>
      <vt:lpstr>Digital Audio File</vt:lpstr>
      <vt:lpstr>File Size &amp; Quality</vt:lpstr>
      <vt:lpstr>Stereo &amp; Mono</vt:lpstr>
      <vt:lpstr>Sound Compression</vt:lpstr>
      <vt:lpstr>MPEG-1</vt:lpstr>
      <vt:lpstr>MACE</vt:lpstr>
      <vt:lpstr>A-law</vt:lpstr>
      <vt:lpstr>Adding sound to multimedia project</vt:lpstr>
      <vt:lpstr>Sound on Network</vt:lpstr>
    </vt:vector>
  </TitlesOfParts>
  <Company>SHCOOL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Chapter5:Sound (เสียง)</dc:title>
  <dc:creator>FANG</dc:creator>
  <cp:lastModifiedBy>naorung</cp:lastModifiedBy>
  <cp:revision>37</cp:revision>
  <dcterms:created xsi:type="dcterms:W3CDTF">2003-11-22T07:04:40Z</dcterms:created>
  <dcterms:modified xsi:type="dcterms:W3CDTF">2014-01-12T16:20:54Z</dcterms:modified>
</cp:coreProperties>
</file>